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194D3-EEAE-E242-9A01-C058BCBF8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EA6C5CB-0107-DA47-9966-AB8553EEEC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15B8F0-48A3-364D-812B-639F28301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0DE8D7-63A0-B443-9B16-1B18B8B24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D49D23-6306-4849-908D-896104F1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2DDD4F-181C-1248-B5D9-BB50B120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2D5D080-740F-E242-94C3-CED6D486A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C4F9E8-7C96-8C4B-B2D3-781F2185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60173E-C506-AC4F-BDEF-19AF374C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285D93-0C8C-5148-9D46-C1511FA32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94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0670857-9037-B84F-BB80-7A4546B1F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77BBA94-4E06-9545-8E57-52C9736D5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B6D01D-B1C4-0B4E-B70F-3ADC5183E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7BFFB4-1217-F14F-90C8-5A9046CF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C5BC82-C069-5B4A-9412-90B2EA38D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808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9E620-3D97-6645-B009-07EF46CE1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07E9E3-53E4-3B48-AE67-F75AC5367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C82642-0266-FF4B-95F1-28F742444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BB81ED-B9CD-AE41-B320-3896FCFA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2E128D-21A9-5547-AF19-0E48F073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17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D59B8-DB32-BA40-8681-900E020CB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4BBF7A-B140-4047-9B05-EF7BF0BD1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DE1590-23F9-4F4C-A5F1-2EB2DB2C9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BCF24B-0FC5-494E-89E8-B70A069FC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CEF84F-0617-054E-B753-CA555270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66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02CDB-9247-1A41-92FE-CEA687718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205A85-5D42-B84A-87DE-0A2050395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6EE7A7A-BE57-BE4C-89A5-6714FA48C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7EFFB1E-3124-A64A-8772-C16E39367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67A7E1-5281-1D4B-9510-F2A2442B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C35B9E-80ED-074E-AE26-7B83EE54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15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3B5B97-DD50-584B-BC93-C9A8CCC4F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85A173-B0FE-EF46-836E-57B276165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7E7EDCE-5F55-8148-804F-0CBA91B5B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7161E63-DCFB-D341-8EE4-77167452D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3F13743-F144-4348-924D-9B983A4D6A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511497B-DC59-3843-BA48-EF9BC867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3B4C01A-2AA2-B349-AF59-75EBE550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CCE499E-718A-FD44-8B86-EA9CF056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08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C79D4-DD9D-154F-85CB-FAAC20A40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0081BEF-947D-3A4E-B0F7-453927F8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C4BE24C-E96E-874B-B68E-01CEEA6E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65F4904-029A-624B-B63F-97DB2FD0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6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73014-F0B1-2949-AB97-E2A867071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C84B185-1564-6445-ADE1-3C98F9E47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32D5ABD-5DC5-4844-A037-536439FFC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62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E77A43-AA40-1746-B4DB-A9D11FF5A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4F39EE-A98B-9A4B-A001-E7457B125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6DF170F-E9CC-D446-936E-DA4A4B5B9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57E815-1F60-E249-AA9A-10518C65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91A9F31-1175-5749-B4EE-7FF40146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28F9FBE-6035-FC46-BD1C-0F553736C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77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CFA50-BD8D-0144-A6E5-8F5ADFB85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D1B0BBF-A435-424C-A3F1-1BDE1C77F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746A4F-4D12-B14A-A52D-FD4B21125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198DE5B-950A-2D43-A865-7AAB13C5C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2A81E18-1C95-864E-8817-F0E54A67E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A84855F-A9C9-9C4D-9FA3-6519CC8D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147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533ED79-C302-0E4A-8039-D7970A84C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E693E3-9A52-1D49-B4EC-E79E924F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B443E0-C987-0444-9DAA-2D0EA5082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5906A-0412-BC40-9848-FCFFF5A8054A}" type="datetimeFigureOut">
              <a:rPr lang="nl-NL" smtClean="0"/>
              <a:t>13-11-18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0F0994-D1BC-534C-B1A1-33CE569FD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A92296-DDBA-E74A-94DE-81C203CFE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18B31-E830-2B45-A404-AC4A1D3C68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683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4F8855-1E87-4E4C-AE99-D9530C303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258" y="1961349"/>
            <a:ext cx="9144000" cy="2387600"/>
          </a:xfrm>
        </p:spPr>
        <p:txBody>
          <a:bodyPr>
            <a:normAutofit/>
          </a:bodyPr>
          <a:lstStyle/>
          <a:p>
            <a:r>
              <a:rPr lang="nl-NL" dirty="0"/>
              <a:t>Neurofibromatose Type 2</a:t>
            </a:r>
            <a:br>
              <a:rPr lang="nl-NL" dirty="0"/>
            </a:br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0DFAF33-4DBC-2D42-8113-FCA990BC8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16521" cy="122548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9C8768F6-CC94-BF4F-9F80-7AE63030C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479" y="5632515"/>
            <a:ext cx="4416521" cy="122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8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5863E0C0-B67A-AC40-B8AB-54B090598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4777192" cy="132556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86FCA06-7721-A140-AC0D-B776BB12059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nl-NL" dirty="0"/>
              <a:t>                                       Asymptomatische NF2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782334-D43A-444D-9041-5B485FCC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♂ 43 jaar</a:t>
            </a:r>
          </a:p>
          <a:p>
            <a:endParaRPr lang="nl-NL" dirty="0"/>
          </a:p>
          <a:p>
            <a:r>
              <a:rPr lang="nl-NL" dirty="0"/>
              <a:t>A/ geen klachten</a:t>
            </a:r>
          </a:p>
          <a:p>
            <a:endParaRPr lang="nl-NL" dirty="0"/>
          </a:p>
          <a:p>
            <a:r>
              <a:rPr lang="nl-NL" dirty="0"/>
              <a:t>NO/ geen klachten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941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A91664C1-D660-4E41-B058-2CC9CF92D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4777192" cy="132556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86FCA06-7721-A140-AC0D-B776BB12059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nl-NL" dirty="0"/>
              <a:t>                                    Aanvullend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782334-D43A-444D-9041-5B485FCC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EMG</a:t>
            </a:r>
          </a:p>
          <a:p>
            <a:pPr lvl="1"/>
            <a:r>
              <a:rPr lang="nl-NL" dirty="0"/>
              <a:t>Normale </a:t>
            </a:r>
            <a:r>
              <a:rPr lang="nl-NL" dirty="0" err="1"/>
              <a:t>CMAP’s</a:t>
            </a:r>
            <a:r>
              <a:rPr lang="nl-NL" dirty="0"/>
              <a:t>, normale </a:t>
            </a:r>
            <a:r>
              <a:rPr lang="nl-NL" dirty="0" err="1"/>
              <a:t>SNAP’s</a:t>
            </a:r>
            <a:r>
              <a:rPr lang="nl-NL" dirty="0"/>
              <a:t>, geen geleidingsvertraging</a:t>
            </a:r>
          </a:p>
        </p:txBody>
      </p:sp>
    </p:spTree>
    <p:extLst>
      <p:ext uri="{BB962C8B-B14F-4D97-AF65-F5344CB8AC3E}">
        <p14:creationId xmlns:p14="http://schemas.microsoft.com/office/powerpoint/2010/main" val="267486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24FEE1F1-8A56-FA41-980C-8D59D9F04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4777192" cy="132556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86FCA06-7721-A140-AC0D-B776BB12059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nl-NL" dirty="0"/>
              <a:t>                                    Echo bevindingen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782334-D43A-444D-9041-5B485FCC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N. medianus links, 3cm proximaal van pols</a:t>
            </a:r>
          </a:p>
          <a:p>
            <a:pPr lvl="1"/>
            <a:r>
              <a:rPr lang="nl-NL" dirty="0"/>
              <a:t>Solitaire </a:t>
            </a:r>
            <a:r>
              <a:rPr lang="nl-NL" dirty="0" err="1"/>
              <a:t>hypoechogene</a:t>
            </a:r>
            <a:r>
              <a:rPr lang="nl-NL" dirty="0"/>
              <a:t> laesie</a:t>
            </a:r>
          </a:p>
          <a:p>
            <a:pPr lvl="1"/>
            <a:r>
              <a:rPr lang="nl-NL" dirty="0"/>
              <a:t>Bolrond, scherpe begrenzing </a:t>
            </a:r>
          </a:p>
          <a:p>
            <a:pPr marL="914400" lvl="2" indent="0">
              <a:buNone/>
            </a:pPr>
            <a:r>
              <a:rPr lang="nl-NL" dirty="0"/>
              <a:t>	(longitudinaal en transversaal)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r>
              <a:rPr lang="nl-NL" dirty="0" err="1"/>
              <a:t>Schwannoom</a:t>
            </a:r>
            <a:endParaRPr lang="nl-NL" dirty="0"/>
          </a:p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587" y="4387619"/>
            <a:ext cx="3089487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587" y="1887467"/>
            <a:ext cx="3089487" cy="214091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8559585" y="6488668"/>
            <a:ext cx="4024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Longitudinaal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8559584" y="4003930"/>
            <a:ext cx="4024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Transversaal: CSA 76mm2</a:t>
            </a:r>
          </a:p>
        </p:txBody>
      </p:sp>
    </p:spTree>
    <p:extLst>
      <p:ext uri="{BB962C8B-B14F-4D97-AF65-F5344CB8AC3E}">
        <p14:creationId xmlns:p14="http://schemas.microsoft.com/office/powerpoint/2010/main" val="147634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24FEE1F1-8A56-FA41-980C-8D59D9F04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4777192" cy="132556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86FCA06-7721-A140-AC0D-B776BB12059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nl-NL" dirty="0"/>
              <a:t>                                    Echo bevindingen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782334-D43A-444D-9041-5B485FCC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dirty="0"/>
              <a:t>N. medianus links, </a:t>
            </a:r>
            <a:r>
              <a:rPr lang="nl-NL" dirty="0" err="1"/>
              <a:t>elleboog</a:t>
            </a:r>
            <a:endParaRPr lang="nl-NL" dirty="0"/>
          </a:p>
          <a:p>
            <a:pPr lvl="1"/>
            <a:r>
              <a:rPr lang="nl-NL" dirty="0"/>
              <a:t>Solitaire laesie</a:t>
            </a:r>
          </a:p>
          <a:p>
            <a:pPr lvl="1"/>
            <a:r>
              <a:rPr lang="nl-NL" dirty="0" err="1"/>
              <a:t>Hypoechogene</a:t>
            </a:r>
            <a:r>
              <a:rPr lang="nl-NL" dirty="0"/>
              <a:t> laesie met </a:t>
            </a:r>
          </a:p>
          <a:p>
            <a:pPr marL="457200" lvl="1" indent="0">
              <a:buNone/>
            </a:pPr>
            <a:r>
              <a:rPr lang="nl-NL" dirty="0"/>
              <a:t>   </a:t>
            </a:r>
            <a:r>
              <a:rPr lang="nl-NL" dirty="0" err="1"/>
              <a:t>hyperechogene</a:t>
            </a:r>
            <a:r>
              <a:rPr lang="nl-NL" dirty="0"/>
              <a:t> aspecten</a:t>
            </a:r>
          </a:p>
          <a:p>
            <a:pPr lvl="1"/>
            <a:r>
              <a:rPr lang="nl-NL" dirty="0"/>
              <a:t>Scherp begrensd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r>
              <a:rPr lang="nl-NL" dirty="0"/>
              <a:t>‘Ancient schwannoma’</a:t>
            </a:r>
          </a:p>
          <a:p>
            <a:pPr lvl="2"/>
            <a:r>
              <a:rPr lang="nl-NL" dirty="0"/>
              <a:t>Degeneratie in </a:t>
            </a:r>
            <a:r>
              <a:rPr lang="nl-NL" dirty="0" err="1"/>
              <a:t>schwannoom</a:t>
            </a:r>
            <a:endParaRPr lang="nl-NL" dirty="0"/>
          </a:p>
          <a:p>
            <a:pPr lvl="2"/>
            <a:r>
              <a:rPr lang="nl-NL" dirty="0"/>
              <a:t>Mogelijk bij lang bestaan</a:t>
            </a:r>
          </a:p>
          <a:p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371" y="2224943"/>
            <a:ext cx="4733924" cy="33033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/>
          <p:cNvSpPr txBox="1"/>
          <p:nvPr/>
        </p:nvSpPr>
        <p:spPr>
          <a:xfrm>
            <a:off x="7096371" y="5528286"/>
            <a:ext cx="3946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CSA: 470mm2</a:t>
            </a:r>
          </a:p>
        </p:txBody>
      </p:sp>
    </p:spTree>
    <p:extLst>
      <p:ext uri="{BB962C8B-B14F-4D97-AF65-F5344CB8AC3E}">
        <p14:creationId xmlns:p14="http://schemas.microsoft.com/office/powerpoint/2010/main" val="2466506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6EC6BA2-8E39-3A4A-962F-303EC7468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4777192" cy="132556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86FCA06-7721-A140-AC0D-B776BB12059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nl-NL" dirty="0"/>
              <a:t>                                    Verslaglegging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782334-D43A-444D-9041-5B485FCC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r>
              <a:rPr lang="nl-NL" u="sng" dirty="0"/>
              <a:t>Echo N. medianus links</a:t>
            </a:r>
          </a:p>
          <a:p>
            <a:pPr marL="0" indent="0">
              <a:buNone/>
            </a:pPr>
            <a:r>
              <a:rPr lang="nl-NL" dirty="0"/>
              <a:t>Echo bij patiënt met NF2. Tweetal laesies in het verloop van de n. medianus links: </a:t>
            </a:r>
          </a:p>
          <a:p>
            <a:pPr marL="0" indent="0">
              <a:buNone/>
            </a:pPr>
            <a:r>
              <a:rPr lang="nl-NL" dirty="0"/>
              <a:t>- </a:t>
            </a:r>
            <a:r>
              <a:rPr lang="nl-NL" dirty="0" err="1"/>
              <a:t>Hypoechogene</a:t>
            </a:r>
            <a:r>
              <a:rPr lang="nl-NL" dirty="0"/>
              <a:t> scherp begrensde laesie passend bij </a:t>
            </a:r>
            <a:r>
              <a:rPr lang="nl-NL" dirty="0" err="1"/>
              <a:t>schwannoom</a:t>
            </a:r>
            <a:r>
              <a:rPr lang="nl-NL" dirty="0"/>
              <a:t> 3cm proximaal van de carpale tunnel (CSA 76mm2) </a:t>
            </a:r>
          </a:p>
          <a:p>
            <a:pPr marL="0" indent="0">
              <a:buNone/>
            </a:pPr>
            <a:r>
              <a:rPr lang="nl-NL" dirty="0"/>
              <a:t>- </a:t>
            </a:r>
            <a:r>
              <a:rPr lang="nl-NL" dirty="0" err="1"/>
              <a:t>Hypoechogene</a:t>
            </a:r>
            <a:r>
              <a:rPr lang="nl-NL" dirty="0"/>
              <a:t> scherp begrensde laesie met </a:t>
            </a:r>
            <a:r>
              <a:rPr lang="nl-NL" dirty="0" err="1"/>
              <a:t>hyperechogene</a:t>
            </a:r>
            <a:r>
              <a:rPr lang="nl-NL" dirty="0"/>
              <a:t> aspecten passend bij </a:t>
            </a:r>
            <a:r>
              <a:rPr lang="nl-NL" dirty="0" err="1"/>
              <a:t>ancient</a:t>
            </a:r>
            <a:r>
              <a:rPr lang="nl-NL" dirty="0"/>
              <a:t> schwannoma </a:t>
            </a:r>
            <a:r>
              <a:rPr lang="nl-NL" dirty="0" err="1"/>
              <a:t>tpv</a:t>
            </a:r>
            <a:r>
              <a:rPr lang="nl-NL" dirty="0"/>
              <a:t> </a:t>
            </a:r>
            <a:r>
              <a:rPr lang="nl-NL" dirty="0" err="1"/>
              <a:t>elleboog</a:t>
            </a:r>
            <a:r>
              <a:rPr lang="nl-NL" dirty="0"/>
              <a:t> (CSA 470mm2).</a:t>
            </a:r>
          </a:p>
        </p:txBody>
      </p:sp>
    </p:spTree>
    <p:extLst>
      <p:ext uri="{BB962C8B-B14F-4D97-AF65-F5344CB8AC3E}">
        <p14:creationId xmlns:p14="http://schemas.microsoft.com/office/powerpoint/2010/main" val="3501710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044701B-7AA1-D540-BF6A-37C9DE03B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4777192" cy="132556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86FCA06-7721-A140-AC0D-B776BB12059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nl-NL" dirty="0"/>
              <a:t>                                    Leerpunten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782334-D43A-444D-9041-5B485FCC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nl-NL" dirty="0"/>
          </a:p>
          <a:p>
            <a:r>
              <a:rPr lang="nl-NL" dirty="0"/>
              <a:t>NF2 wordt gekarakteriseerd door (bilaterale) vestibulaire </a:t>
            </a:r>
            <a:r>
              <a:rPr lang="nl-NL" dirty="0" err="1"/>
              <a:t>schwannomen</a:t>
            </a:r>
            <a:r>
              <a:rPr lang="nl-NL" dirty="0"/>
              <a:t>, maar </a:t>
            </a:r>
            <a:r>
              <a:rPr lang="nl-NL" dirty="0" err="1"/>
              <a:t>schwannomen</a:t>
            </a:r>
            <a:r>
              <a:rPr lang="nl-NL" dirty="0"/>
              <a:t> van de perifere zenuwen kunnen ook voorkomen.</a:t>
            </a:r>
          </a:p>
          <a:p>
            <a:endParaRPr lang="nl-NL" dirty="0"/>
          </a:p>
          <a:p>
            <a:r>
              <a:rPr lang="nl-NL" dirty="0"/>
              <a:t>Denk bij een patiënt met NF2 met klachten van sensibiliteits- of krachtsverlies ook aan een perifere oorzaak.</a:t>
            </a:r>
          </a:p>
          <a:p>
            <a:endParaRPr lang="nl-NL" dirty="0"/>
          </a:p>
          <a:p>
            <a:r>
              <a:rPr lang="nl-NL" dirty="0"/>
              <a:t>Zelfs zeer grote </a:t>
            </a:r>
            <a:r>
              <a:rPr lang="nl-NL" dirty="0" err="1"/>
              <a:t>schwannomen</a:t>
            </a:r>
            <a:r>
              <a:rPr lang="nl-NL" dirty="0"/>
              <a:t> kunnen asymptomatisch zijn. Controleer in het diagnostisch traject daarom altijd of kliniek en beeldvorming overeenkomen voordat eventuele behandeling wordt overwogen.</a:t>
            </a:r>
          </a:p>
        </p:txBody>
      </p:sp>
    </p:spTree>
    <p:extLst>
      <p:ext uri="{BB962C8B-B14F-4D97-AF65-F5344CB8AC3E}">
        <p14:creationId xmlns:p14="http://schemas.microsoft.com/office/powerpoint/2010/main" val="23609905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213</Words>
  <Application>Microsoft Macintosh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Neurofibromatose Type 2 </vt:lpstr>
      <vt:lpstr>                                       Asymptomatische NF2</vt:lpstr>
      <vt:lpstr>                                    Aanvullend Onderzoek</vt:lpstr>
      <vt:lpstr>                                    Echo bevindingen</vt:lpstr>
      <vt:lpstr>                                    Echo bevindingen</vt:lpstr>
      <vt:lpstr>                                    Verslaglegging</vt:lpstr>
      <vt:lpstr>                                    Leerpunten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Titel: kort!</dc:title>
  <dc:creator>stephan goedee</dc:creator>
  <cp:lastModifiedBy>Microsoft Office User</cp:lastModifiedBy>
  <cp:revision>8</cp:revision>
  <dcterms:created xsi:type="dcterms:W3CDTF">2018-08-23T23:25:00Z</dcterms:created>
  <dcterms:modified xsi:type="dcterms:W3CDTF">2018-11-13T19:40:02Z</dcterms:modified>
</cp:coreProperties>
</file>