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1"/>
    <p:restoredTop sz="94577"/>
  </p:normalViewPr>
  <p:slideViewPr>
    <p:cSldViewPr snapToGrid="0" snapToObjects="1">
      <p:cViewPr varScale="1">
        <p:scale>
          <a:sx n="174" d="100"/>
          <a:sy n="174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194D3-EEAE-E242-9A01-C058BCBF8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A6C5CB-0107-DA47-9966-AB8553EEE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15B8F0-48A3-364D-812B-639F2830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0DE8D7-63A0-B443-9B16-1B18B8B2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49D23-6306-4849-908D-896104F1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DDD4F-181C-1248-B5D9-BB50B120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D5D080-740F-E242-94C3-CED6D486A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4F9E8-7C96-8C4B-B2D3-781F2185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60173E-C506-AC4F-BDEF-19AF374C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285D93-0C8C-5148-9D46-C1511FA3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94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670857-9037-B84F-BB80-7A4546B1F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7BBA94-4E06-9545-8E57-52C9736D5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B6D01D-B1C4-0B4E-B70F-3ADC5183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7BFFB4-1217-F14F-90C8-5A9046CF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5BC82-C069-5B4A-9412-90B2EA38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8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9E620-3D97-6645-B009-07EF46CE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7E9E3-53E4-3B48-AE67-F75AC5367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C82642-0266-FF4B-95F1-28F74244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BB81ED-B9CD-AE41-B320-3896FCFA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2E128D-21A9-5547-AF19-0E48F073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17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D59B8-DB32-BA40-8681-900E020C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BBF7A-B140-4047-9B05-EF7BF0BD1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DE1590-23F9-4F4C-A5F1-2EB2DB2C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BCF24B-0FC5-494E-89E8-B70A069F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CEF84F-0617-054E-B753-CA555270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63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02CDB-9247-1A41-92FE-CEA68771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05A85-5D42-B84A-87DE-0A2050395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EE7A7A-BE57-BE4C-89A5-6714FA48C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EFFB1E-3124-A64A-8772-C16E3936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67A7E1-5281-1D4B-9510-F2A2442B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C35B9E-80ED-074E-AE26-7B83EE54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B5B97-DD50-584B-BC93-C9A8CCC4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85A173-B0FE-EF46-836E-57B27616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E7EDCE-5F55-8148-804F-0CBA91B5B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161E63-DCFB-D341-8EE4-77167452D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F13743-F144-4348-924D-9B983A4D6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11497B-DC59-3843-BA48-EF9BC867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B4C01A-2AA2-B349-AF59-75EBE55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CE499E-718A-FD44-8B86-EA9CF05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08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C79D4-DD9D-154F-85CB-FAAC20A4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081BEF-947D-3A4E-B0F7-453927F8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4BE24C-E96E-874B-B68E-01CEEA6E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5F4904-029A-624B-B63F-97DB2FD0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6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73014-F0B1-2949-AB97-E2A86707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84B185-1564-6445-ADE1-3C98F9E4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2D5ABD-5DC5-4844-A037-536439FF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62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7A43-AA40-1746-B4DB-A9D11FF5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F39EE-A98B-9A4B-A001-E7457B125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DF170F-E9CC-D446-936E-DA4A4B5B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57E815-1F60-E249-AA9A-10518C65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1A9F31-1175-5749-B4EE-7FF4014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8F9FBE-6035-FC46-BD1C-0F553736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CFA50-BD8D-0144-A6E5-8F5ADFB8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1B0BBF-A435-424C-A3F1-1BDE1C77F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746A4F-4D12-B14A-A52D-FD4B21125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98DE5B-950A-2D43-A865-7AAB13C5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A81E18-1C95-864E-8817-F0E54A67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84855F-A9C9-9C4D-9FA3-6519CC8D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4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33ED79-C302-0E4A-8039-D7970A84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E693E3-9A52-1D49-B4EC-E79E924F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B443E0-C987-0444-9DAA-2D0EA5082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906A-0412-BC40-9848-FCFFF5A8054A}" type="datetimeFigureOut">
              <a:rPr lang="nl-NL" smtClean="0"/>
              <a:t>11-09-18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0F0994-D1BC-534C-B1A1-33CE569FD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A92296-DDBA-E74A-94DE-81C203CFE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8B31-E830-2B45-A404-AC4A1D3C68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83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F8855-1E87-4E4C-AE99-D9530C303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58" y="1961349"/>
            <a:ext cx="9144000" cy="2387600"/>
          </a:xfrm>
        </p:spPr>
        <p:txBody>
          <a:bodyPr/>
          <a:lstStyle/>
          <a:p>
            <a:r>
              <a:rPr lang="nl-NL" dirty="0"/>
              <a:t>Drukneuropathie n. ulnaris</a:t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DFAF33-4DBC-2D42-8113-FCA990BC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6521" cy="12254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C8768F6-CC94-BF4F-9F80-7AE63030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79" y="5632515"/>
            <a:ext cx="4416521" cy="12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8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863E0C0-B67A-AC40-B8AB-54B09059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Hoofdklacht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♀ 78j</a:t>
            </a:r>
          </a:p>
          <a:p>
            <a:endParaRPr lang="nl-NL" dirty="0"/>
          </a:p>
          <a:p>
            <a:r>
              <a:rPr lang="nl-NL" dirty="0"/>
              <a:t>A/ sinds 2mnd tintelingen </a:t>
            </a:r>
            <a:r>
              <a:rPr lang="nl-NL" dirty="0" err="1"/>
              <a:t>dig</a:t>
            </a:r>
            <a:r>
              <a:rPr lang="nl-NL" dirty="0"/>
              <a:t> IV &amp; V van R hand.</a:t>
            </a:r>
          </a:p>
          <a:p>
            <a:endParaRPr lang="nl-NL" dirty="0"/>
          </a:p>
          <a:p>
            <a:r>
              <a:rPr lang="nl-NL" dirty="0"/>
              <a:t>NO/ </a:t>
            </a:r>
            <a:r>
              <a:rPr lang="nl-NL" dirty="0" err="1"/>
              <a:t>hypesthesie</a:t>
            </a:r>
            <a:r>
              <a:rPr lang="nl-NL" dirty="0"/>
              <a:t> </a:t>
            </a:r>
            <a:r>
              <a:rPr lang="nl-NL" dirty="0" err="1"/>
              <a:t>dig</a:t>
            </a:r>
            <a:r>
              <a:rPr lang="nl-NL" dirty="0"/>
              <a:t> IV &amp; V van R hand.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41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91664C1-D660-4E41-B058-2CC9CF92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Aanvullend onderzoek?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sz="2400" b="1" dirty="0"/>
              <a:t>EMG/ </a:t>
            </a:r>
          </a:p>
          <a:p>
            <a:pPr marL="0" indent="0">
              <a:buNone/>
            </a:pPr>
            <a:r>
              <a:rPr lang="nl-NL" sz="2400" i="1" dirty="0"/>
              <a:t>1. N. Ulnaris R. Licht verlaagde motorische geleiding </a:t>
            </a:r>
            <a:r>
              <a:rPr lang="nl-NL" sz="2400" i="1" dirty="0" err="1"/>
              <a:t>elleboog</a:t>
            </a:r>
            <a:r>
              <a:rPr lang="nl-NL" sz="2400" i="1" dirty="0"/>
              <a:t>, met latentiesprong 2,5cm proximaal van </a:t>
            </a:r>
            <a:r>
              <a:rPr lang="nl-NL" sz="2400" i="1" dirty="0" err="1"/>
              <a:t>sulcus</a:t>
            </a:r>
            <a:r>
              <a:rPr lang="nl-NL" sz="2400" i="1" dirty="0"/>
              <a:t> bij inching.</a:t>
            </a:r>
          </a:p>
          <a:p>
            <a:endParaRPr lang="nl-NL" sz="2400" i="1" dirty="0"/>
          </a:p>
          <a:p>
            <a:pPr marL="0" indent="0">
              <a:buNone/>
            </a:pPr>
            <a:r>
              <a:rPr lang="nl-NL" sz="2400" i="1" dirty="0"/>
              <a:t>Conclusie: Bevindingen passend bij een ulnaris (druk)neuropathie </a:t>
            </a:r>
            <a:r>
              <a:rPr lang="nl-NL" sz="2400" i="1" dirty="0" err="1"/>
              <a:t>thv</a:t>
            </a:r>
            <a:r>
              <a:rPr lang="nl-NL" sz="2400" i="1" dirty="0"/>
              <a:t> </a:t>
            </a:r>
            <a:r>
              <a:rPr lang="nl-NL" sz="2400" i="1" dirty="0" err="1"/>
              <a:t>elleboog</a:t>
            </a:r>
            <a:r>
              <a:rPr lang="nl-NL" sz="2400" i="1" dirty="0"/>
              <a:t> R.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0CF95B6-36BB-484B-B6BC-4C42E0DDB926}"/>
              </a:ext>
            </a:extLst>
          </p:cNvPr>
          <p:cNvSpPr txBox="1">
            <a:spLocks/>
          </p:cNvSpPr>
          <p:nvPr/>
        </p:nvSpPr>
        <p:spPr>
          <a:xfrm>
            <a:off x="838200" y="5740279"/>
            <a:ext cx="10515600" cy="642311"/>
          </a:xfrm>
          <a:prstGeom prst="rect">
            <a:avLst/>
          </a:prstGeom>
          <a:solidFill>
            <a:srgbClr val="FDEBBA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b="1" dirty="0"/>
              <a:t>EMG lokalisatie </a:t>
            </a:r>
            <a:r>
              <a:rPr lang="nl-NL" sz="2000" b="1" dirty="0" err="1"/>
              <a:t>ulnaropathie</a:t>
            </a:r>
            <a:r>
              <a:rPr lang="nl-NL" sz="2000" b="1" dirty="0"/>
              <a:t> </a:t>
            </a:r>
            <a:r>
              <a:rPr lang="nl-NL" sz="2000" b="1" dirty="0" err="1"/>
              <a:t>thv</a:t>
            </a:r>
            <a:r>
              <a:rPr lang="nl-NL" sz="2000" b="1" dirty="0"/>
              <a:t> </a:t>
            </a:r>
            <a:r>
              <a:rPr lang="nl-NL" sz="2000" b="1" dirty="0" err="1"/>
              <a:t>elleboog</a:t>
            </a:r>
            <a:r>
              <a:rPr lang="nl-NL" sz="2000" b="1" dirty="0"/>
              <a:t>.</a:t>
            </a:r>
          </a:p>
        </p:txBody>
      </p:sp>
      <p:sp>
        <p:nvSpPr>
          <p:cNvPr id="7" name="Pijl links 6">
            <a:extLst>
              <a:ext uri="{FF2B5EF4-FFF2-40B4-BE49-F238E27FC236}">
                <a16:creationId xmlns:a16="http://schemas.microsoft.com/office/drawing/2014/main" id="{815336F7-2898-7F43-8EA2-BCDEA059C70B}"/>
              </a:ext>
            </a:extLst>
          </p:cNvPr>
          <p:cNvSpPr/>
          <p:nvPr/>
        </p:nvSpPr>
        <p:spPr>
          <a:xfrm>
            <a:off x="197962" y="5872898"/>
            <a:ext cx="707011" cy="32051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8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4FEE1F1-8A56-FA41-980C-8D59D9F0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echobevindingen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52AE2DE-F9B3-544A-B240-6E508CC19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1497"/>
            <a:ext cx="10515600" cy="1126503"/>
          </a:xfrm>
          <a:solidFill>
            <a:srgbClr val="FDEBBA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b="1" dirty="0"/>
              <a:t>n. ulnaris </a:t>
            </a:r>
            <a:r>
              <a:rPr lang="nl-NL" sz="2000" b="1" dirty="0" err="1"/>
              <a:t>thv</a:t>
            </a:r>
            <a:r>
              <a:rPr lang="nl-NL" sz="2000" b="1" dirty="0"/>
              <a:t> </a:t>
            </a:r>
            <a:r>
              <a:rPr lang="nl-NL" sz="2000" b="1" dirty="0" err="1"/>
              <a:t>cubitale</a:t>
            </a:r>
            <a:r>
              <a:rPr lang="nl-NL" sz="2000" b="1" dirty="0"/>
              <a:t> tunnel.</a:t>
            </a:r>
          </a:p>
          <a:p>
            <a:pPr>
              <a:lnSpc>
                <a:spcPct val="150000"/>
              </a:lnSpc>
            </a:pPr>
            <a:r>
              <a:rPr lang="nl-NL" sz="2000" i="1" dirty="0"/>
              <a:t>Verdikking </a:t>
            </a:r>
            <a:r>
              <a:rPr lang="nl-NL" sz="2000" i="1" dirty="0" err="1"/>
              <a:t>thv</a:t>
            </a:r>
            <a:r>
              <a:rPr lang="nl-NL" sz="2000" i="1" dirty="0"/>
              <a:t> proximale deel en </a:t>
            </a:r>
            <a:r>
              <a:rPr lang="nl-NL" sz="2000" i="1" dirty="0" err="1"/>
              <a:t>midsulcus</a:t>
            </a:r>
            <a:r>
              <a:rPr lang="nl-NL" sz="2000" i="1" dirty="0"/>
              <a:t>, echo-arm, geen ↑ vascularisatie.</a:t>
            </a:r>
          </a:p>
        </p:txBody>
      </p:sp>
      <p:sp>
        <p:nvSpPr>
          <p:cNvPr id="13" name="Pijl links 12">
            <a:extLst>
              <a:ext uri="{FF2B5EF4-FFF2-40B4-BE49-F238E27FC236}">
                <a16:creationId xmlns:a16="http://schemas.microsoft.com/office/drawing/2014/main" id="{361DD3AC-A871-1644-A43E-21B22DCC15E8}"/>
              </a:ext>
            </a:extLst>
          </p:cNvPr>
          <p:cNvSpPr/>
          <p:nvPr/>
        </p:nvSpPr>
        <p:spPr>
          <a:xfrm>
            <a:off x="197962" y="5872898"/>
            <a:ext cx="707011" cy="32051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86B4A6-DC84-0741-8442-446552CC2CD5}"/>
              </a:ext>
            </a:extLst>
          </p:cNvPr>
          <p:cNvGrpSpPr/>
          <p:nvPr/>
        </p:nvGrpSpPr>
        <p:grpSpPr>
          <a:xfrm>
            <a:off x="-5822" y="2298032"/>
            <a:ext cx="12197822" cy="3076073"/>
            <a:chOff x="-3049" y="2779293"/>
            <a:chExt cx="10718824" cy="27030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A941B0-5CF9-FA45-B2C6-AB0DD4FCB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314" y="2779294"/>
              <a:ext cx="3331446" cy="27030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A6FB4F-C7A1-7E44-8B64-FBDB5DE5A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049" y="2779293"/>
              <a:ext cx="3178364" cy="270309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725138-7990-9345-B057-E9C2B7A1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6760" y="2779293"/>
              <a:ext cx="4209015" cy="2703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34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6EC6BA2-8E39-3A4A-962F-303EC746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verslaglegging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7263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en-US" sz="2600" b="1" dirty="0" err="1"/>
              <a:t>Zenuwechografie</a:t>
            </a:r>
            <a:r>
              <a:rPr lang="en-US" sz="2600" b="1" dirty="0"/>
              <a:t>  </a:t>
            </a:r>
            <a:r>
              <a:rPr lang="en-US" sz="2600" b="1" dirty="0" err="1"/>
              <a:t>ulnaropathie</a:t>
            </a:r>
            <a:r>
              <a:rPr lang="en-US" sz="2600" b="1" dirty="0"/>
              <a:t> protocol </a:t>
            </a:r>
          </a:p>
          <a:p>
            <a:pPr marL="0" indent="0">
              <a:buNone/>
            </a:pPr>
            <a:r>
              <a:rPr lang="en-US" sz="2600" b="1" dirty="0"/>
              <a:t>(n. </a:t>
            </a:r>
            <a:r>
              <a:rPr lang="en-US" sz="2600" b="1" dirty="0" err="1"/>
              <a:t>ulnaris</a:t>
            </a:r>
            <a:r>
              <a:rPr lang="en-US" sz="2600" b="1" dirty="0"/>
              <a:t> </a:t>
            </a:r>
            <a:r>
              <a:rPr lang="en-US" sz="2600" b="1" dirty="0" err="1"/>
              <a:t>scantraject</a:t>
            </a:r>
            <a:r>
              <a:rPr lang="en-US" sz="2600" b="1" dirty="0"/>
              <a:t> pols tm </a:t>
            </a:r>
            <a:r>
              <a:rPr lang="en-US" sz="2600" b="1" dirty="0" err="1"/>
              <a:t>oksel</a:t>
            </a:r>
            <a:r>
              <a:rPr lang="en-US" sz="2600" b="1" dirty="0"/>
              <a:t>):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l-NL" sz="2400" i="1" dirty="0"/>
              <a:t>1. N. ulnaris R. Verdikt </a:t>
            </a:r>
            <a:r>
              <a:rPr lang="nl-NL" sz="2400" i="1" dirty="0" err="1"/>
              <a:t>thv</a:t>
            </a:r>
            <a:r>
              <a:rPr lang="nl-NL" sz="2400" i="1" dirty="0"/>
              <a:t> </a:t>
            </a:r>
            <a:r>
              <a:rPr lang="nl-NL" sz="2400" i="1" dirty="0" err="1"/>
              <a:t>cubitale</a:t>
            </a:r>
            <a:r>
              <a:rPr lang="nl-NL" sz="2400" i="1" dirty="0"/>
              <a:t> tunnel.</a:t>
            </a:r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i="1" dirty="0"/>
              <a:t>Conclusie: Bevindingen passend bij een ulnaris (druk)neuropathie </a:t>
            </a:r>
            <a:r>
              <a:rPr lang="nl-NL" sz="2400" i="1" dirty="0" err="1"/>
              <a:t>thv</a:t>
            </a:r>
            <a:r>
              <a:rPr lang="nl-NL" sz="2400" i="1" dirty="0"/>
              <a:t> </a:t>
            </a:r>
            <a:r>
              <a:rPr lang="nl-NL" sz="2400" i="1" dirty="0" err="1"/>
              <a:t>elleboog</a:t>
            </a:r>
            <a:r>
              <a:rPr lang="nl-NL" sz="2400" i="1" dirty="0"/>
              <a:t> R.</a:t>
            </a:r>
          </a:p>
        </p:txBody>
      </p:sp>
    </p:spTree>
    <p:extLst>
      <p:ext uri="{BB962C8B-B14F-4D97-AF65-F5344CB8AC3E}">
        <p14:creationId xmlns:p14="http://schemas.microsoft.com/office/powerpoint/2010/main" val="35017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044701B-7AA1-D540-BF6A-37C9DE03B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777192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6FCA06-7721-A140-AC0D-B776BB1205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/>
              <a:t>                                    leerpunten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82334-D43A-444D-9041-5B485FCC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5491"/>
          </a:xfrm>
        </p:spPr>
        <p:txBody>
          <a:bodyPr>
            <a:normAutofit fontScale="92500"/>
          </a:bodyPr>
          <a:lstStyle/>
          <a:p>
            <a:endParaRPr lang="nl-NL" dirty="0"/>
          </a:p>
          <a:p>
            <a:pPr>
              <a:lnSpc>
                <a:spcPct val="150000"/>
              </a:lnSpc>
            </a:pPr>
            <a:r>
              <a:rPr lang="nl-NL" sz="2600" dirty="0"/>
              <a:t>Lokalisatie EMG = echo 	    kan verschillen (complementair)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600" dirty="0"/>
          </a:p>
          <a:p>
            <a:pPr>
              <a:lnSpc>
                <a:spcPct val="150000"/>
              </a:lnSpc>
            </a:pPr>
            <a:r>
              <a:rPr lang="nl-NL" sz="2600" b="1" dirty="0"/>
              <a:t>Aanbevelingen voor de praktijk</a:t>
            </a:r>
            <a:r>
              <a:rPr lang="nl-NL" sz="2600" dirty="0"/>
              <a:t>: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Combineer EMG standaard met echo voor diagnostiek </a:t>
            </a:r>
            <a:r>
              <a:rPr lang="nl-NL" dirty="0" err="1"/>
              <a:t>ulnaropathie</a:t>
            </a:r>
            <a:r>
              <a:rPr lang="nl-NL" dirty="0"/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Scan zenuw met echo altijd over heel het (arm)traject.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Beschrijf van focale afwijkingen relatie met zenuw/omgeving &amp; vascularisatie.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nl-NL" dirty="0"/>
          </a:p>
        </p:txBody>
      </p:sp>
      <p:sp>
        <p:nvSpPr>
          <p:cNvPr id="7" name="Pijl links 12">
            <a:extLst>
              <a:ext uri="{FF2B5EF4-FFF2-40B4-BE49-F238E27FC236}">
                <a16:creationId xmlns:a16="http://schemas.microsoft.com/office/drawing/2014/main" id="{B05F01FE-B4C2-514F-BB18-E93E75EC3FFC}"/>
              </a:ext>
            </a:extLst>
          </p:cNvPr>
          <p:cNvSpPr/>
          <p:nvPr/>
        </p:nvSpPr>
        <p:spPr>
          <a:xfrm>
            <a:off x="4082333" y="2515221"/>
            <a:ext cx="707011" cy="32051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B5599A-D75A-E84C-8AB3-9955253F8869}"/>
              </a:ext>
            </a:extLst>
          </p:cNvPr>
          <p:cNvCxnSpPr/>
          <p:nvPr/>
        </p:nvCxnSpPr>
        <p:spPr>
          <a:xfrm flipH="1">
            <a:off x="3167482" y="2515221"/>
            <a:ext cx="182880" cy="320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9905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112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Drukneuropathie n. ulnaris </vt:lpstr>
      <vt:lpstr>                             Hoofdklacht</vt:lpstr>
      <vt:lpstr>                                    Aanvullend onderzoek?</vt:lpstr>
      <vt:lpstr>                                    echobevindingen</vt:lpstr>
      <vt:lpstr>                                    verslaglegging</vt:lpstr>
      <vt:lpstr>                                    leerpunten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kort! </dc:title>
  <dc:creator>stephan goedee</dc:creator>
  <cp:lastModifiedBy>Microsoft Office User</cp:lastModifiedBy>
  <cp:revision>10</cp:revision>
  <dcterms:created xsi:type="dcterms:W3CDTF">2018-08-23T23:25:00Z</dcterms:created>
  <dcterms:modified xsi:type="dcterms:W3CDTF">2018-09-11T10:58:19Z</dcterms:modified>
</cp:coreProperties>
</file>